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25"/>
  </p:notesMasterIdLst>
  <p:sldIdLst>
    <p:sldId id="256" r:id="rId2"/>
    <p:sldId id="292" r:id="rId3"/>
    <p:sldId id="285" r:id="rId4"/>
    <p:sldId id="295" r:id="rId5"/>
    <p:sldId id="258" r:id="rId6"/>
    <p:sldId id="296" r:id="rId7"/>
    <p:sldId id="264" r:id="rId8"/>
    <p:sldId id="265" r:id="rId9"/>
    <p:sldId id="290" r:id="rId10"/>
    <p:sldId id="268" r:id="rId11"/>
    <p:sldId id="269" r:id="rId12"/>
    <p:sldId id="270" r:id="rId13"/>
    <p:sldId id="273" r:id="rId14"/>
    <p:sldId id="274" r:id="rId15"/>
    <p:sldId id="275" r:id="rId16"/>
    <p:sldId id="276" r:id="rId17"/>
    <p:sldId id="277" r:id="rId18"/>
    <p:sldId id="279" r:id="rId19"/>
    <p:sldId id="280" r:id="rId20"/>
    <p:sldId id="281" r:id="rId21"/>
    <p:sldId id="282" r:id="rId22"/>
    <p:sldId id="283" r:id="rId23"/>
    <p:sldId id="284" r:id="rId24"/>
  </p:sldIdLst>
  <p:sldSz cx="9144000" cy="6858000" type="screen4x3"/>
  <p:notesSz cx="6858000" cy="9144000"/>
  <p:defaultTextStyle>
    <a:defPPr>
      <a:defRPr lang="vi-V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CC0000"/>
    <a:srgbClr val="660033"/>
    <a:srgbClr val="003300"/>
    <a:srgbClr val="00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5695F1-F241-4472-A0F0-78A7632B2412}" type="datetimeFigureOut">
              <a:rPr lang="en-US" smtClean="0"/>
              <a:pPr/>
              <a:t>9/9/2011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51F99-C767-48FA-A444-22C3FE67E7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51F99-C767-48FA-A444-22C3FE67E73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83FB7FB-8705-4ABA-9F17-B421DC1D4695}" type="slidenum">
              <a:rPr lang="vi-VN" smtClean="0"/>
              <a:pPr/>
              <a:t>‹#›</a:t>
            </a:fld>
            <a:endParaRPr lang="vi-V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92F6F25-CE32-4FBD-94FE-1991D0A8010C}"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D173228-2078-4085-A4D5-DDE777ED7AFF}" type="slidenum">
              <a:rPr lang="vi-VN" smtClean="0"/>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E645B17-7FE5-4B6A-B8E1-25CAD1112CF1}" type="slidenum">
              <a:rPr lang="vi-VN" smtClean="0"/>
              <a:pPr/>
              <a:t>‹#›</a:t>
            </a:fld>
            <a:endParaRPr lang="vi-V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8D00301-E3DA-4DB2-A600-2D2D8A9DCCDA}" type="slidenum">
              <a:rPr lang="vi-VN" smtClean="0"/>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B6C9E55-2265-4494-95E9-E2EA7E527964}" type="slidenum">
              <a:rPr lang="vi-VN" smtClean="0"/>
              <a:pPr/>
              <a:t>‹#›</a:t>
            </a:fld>
            <a:endParaRPr lang="vi-VN"/>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D3C70BA2-1FFD-41B0-8AAB-907060F57E41}" type="slidenum">
              <a:rPr lang="vi-VN" smtClean="0"/>
              <a:pPr/>
              <a:t>‹#›</a:t>
            </a:fld>
            <a:endParaRPr lang="vi-VN"/>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8063E913-FBC8-46B7-9F8A-E079630FAB79}"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CB0B074B-5328-47EA-8A12-CE42A3480724}"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7A3B2B9-235A-4B80-9C38-D005C47157A0}"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0B19320-496F-4B5D-813F-8970D60D1505}"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54A85-9160-410C-B447-0F1338A9A25D}"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2976" y="3071811"/>
            <a:ext cx="7772400" cy="1857388"/>
          </a:xfrm>
        </p:spPr>
        <p:txBody>
          <a:bodyPr/>
          <a:lstStyle/>
          <a:p>
            <a:r>
              <a:rPr lang="en-US" sz="2800" b="1" dirty="0"/>
              <a:t>An Examination of Task in the English Language Teacher Training Program at Some Universities in Vietnam: a Learner-Centered Perspective</a:t>
            </a:r>
          </a:p>
        </p:txBody>
      </p:sp>
      <p:sp>
        <p:nvSpPr>
          <p:cNvPr id="2051" name="Rectangle 3"/>
          <p:cNvSpPr>
            <a:spLocks noGrp="1" noChangeArrowheads="1"/>
          </p:cNvSpPr>
          <p:nvPr>
            <p:ph type="subTitle" idx="1"/>
          </p:nvPr>
        </p:nvSpPr>
        <p:spPr>
          <a:xfrm>
            <a:off x="2000232" y="5286388"/>
            <a:ext cx="6769100" cy="908050"/>
          </a:xfrm>
        </p:spPr>
        <p:txBody>
          <a:bodyPr>
            <a:normAutofit/>
          </a:bodyPr>
          <a:lstStyle/>
          <a:p>
            <a:r>
              <a:rPr lang="en-US" sz="1800" dirty="0">
                <a:solidFill>
                  <a:srgbClr val="660033"/>
                </a:solidFill>
              </a:rPr>
              <a:t>Dang Van Hung </a:t>
            </a:r>
          </a:p>
          <a:p>
            <a:r>
              <a:rPr lang="en-US" sz="1800" dirty="0">
                <a:solidFill>
                  <a:srgbClr val="660033"/>
                </a:solidFill>
              </a:rPr>
              <a:t>SEAMEO RETRAC, </a:t>
            </a:r>
            <a:r>
              <a:rPr lang="en-US" sz="1800" dirty="0" smtClean="0">
                <a:solidFill>
                  <a:srgbClr val="660033"/>
                </a:solidFill>
              </a:rPr>
              <a:t>Vietnam (</a:t>
            </a:r>
            <a:r>
              <a:rPr lang="en-US" sz="1800" dirty="0">
                <a:solidFill>
                  <a:srgbClr val="660033"/>
                </a:solidFill>
              </a:rPr>
              <a:t>dvhung@vnseameo.org)</a:t>
            </a:r>
            <a:endParaRPr lang="vi-VN" sz="1800" dirty="0">
              <a:solidFill>
                <a:srgbClr val="660033"/>
              </a:solidFill>
            </a:endParaRPr>
          </a:p>
        </p:txBody>
      </p:sp>
      <p:sp>
        <p:nvSpPr>
          <p:cNvPr id="2052" name="Text Box 4"/>
          <p:cNvSpPr txBox="1">
            <a:spLocks noChangeArrowheads="1"/>
          </p:cNvSpPr>
          <p:nvPr/>
        </p:nvSpPr>
        <p:spPr bwMode="auto">
          <a:xfrm>
            <a:off x="642910" y="714376"/>
            <a:ext cx="8215370" cy="861774"/>
          </a:xfrm>
          <a:prstGeom prst="rect">
            <a:avLst/>
          </a:prstGeom>
          <a:noFill/>
          <a:ln w="9525">
            <a:noFill/>
            <a:miter lim="800000"/>
            <a:headEnd/>
            <a:tailEnd/>
          </a:ln>
          <a:effectLst/>
        </p:spPr>
        <p:txBody>
          <a:bodyPr wrap="square">
            <a:spAutoFit/>
          </a:bodyPr>
          <a:lstStyle/>
          <a:p>
            <a:pPr algn="ctr">
              <a:spcBef>
                <a:spcPct val="50000"/>
              </a:spcBef>
            </a:pPr>
            <a:r>
              <a:rPr lang="en-US" sz="2000" dirty="0" smtClean="0">
                <a:solidFill>
                  <a:srgbClr val="006600"/>
                </a:solidFill>
              </a:rPr>
              <a:t>The 2</a:t>
            </a:r>
            <a:r>
              <a:rPr lang="en-US" sz="2000" baseline="30000" dirty="0" smtClean="0">
                <a:solidFill>
                  <a:srgbClr val="006600"/>
                </a:solidFill>
              </a:rPr>
              <a:t>nd</a:t>
            </a:r>
            <a:r>
              <a:rPr lang="en-US" sz="2000" dirty="0" smtClean="0">
                <a:solidFill>
                  <a:srgbClr val="006600"/>
                </a:solidFill>
              </a:rPr>
              <a:t> International Conference on TESOL: </a:t>
            </a:r>
            <a:r>
              <a:rPr lang="en-US" sz="2000" b="1" dirty="0" smtClean="0">
                <a:solidFill>
                  <a:srgbClr val="006600"/>
                </a:solidFill>
              </a:rPr>
              <a:t>ENGLISH FOR ALL</a:t>
            </a:r>
          </a:p>
          <a:p>
            <a:pPr algn="ctr">
              <a:spcBef>
                <a:spcPct val="50000"/>
              </a:spcBef>
            </a:pPr>
            <a:r>
              <a:rPr lang="en-US" sz="2000" b="1" dirty="0" smtClean="0">
                <a:solidFill>
                  <a:srgbClr val="006600"/>
                </a:solidFill>
              </a:rPr>
              <a:t>Hue City- 15-17 September, 2011</a:t>
            </a:r>
            <a:endParaRPr lang="vi-VN" sz="2000" b="1" dirty="0">
              <a:solidFill>
                <a:srgbClr val="006600"/>
              </a:solidFill>
            </a:endParaRPr>
          </a:p>
        </p:txBody>
      </p:sp>
      <p:pic>
        <p:nvPicPr>
          <p:cNvPr id="5" name="Picture 4" descr="NewSEAMEORETRAC.png"/>
          <p:cNvPicPr>
            <a:picLocks noChangeAspect="1"/>
          </p:cNvPicPr>
          <p:nvPr/>
        </p:nvPicPr>
        <p:blipFill>
          <a:blip r:embed="rId3" cstate="print"/>
          <a:stretch>
            <a:fillRect/>
          </a:stretch>
        </p:blipFill>
        <p:spPr>
          <a:xfrm>
            <a:off x="857224" y="5285782"/>
            <a:ext cx="1004976" cy="100071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dirty="0"/>
              <a:t>Research methodology</a:t>
            </a:r>
            <a:endParaRPr lang="vi-VN" b="1" dirty="0"/>
          </a:p>
        </p:txBody>
      </p:sp>
      <p:sp>
        <p:nvSpPr>
          <p:cNvPr id="14339" name="Rectangle 3"/>
          <p:cNvSpPr>
            <a:spLocks noGrp="1" noChangeArrowheads="1"/>
          </p:cNvSpPr>
          <p:nvPr>
            <p:ph idx="1"/>
          </p:nvPr>
        </p:nvSpPr>
        <p:spPr/>
        <p:txBody>
          <a:bodyPr/>
          <a:lstStyle/>
          <a:p>
            <a:r>
              <a:rPr lang="en-US" dirty="0"/>
              <a:t>Conceptual framework</a:t>
            </a:r>
            <a:r>
              <a:rPr lang="en-US" sz="2400" dirty="0"/>
              <a:t>:</a:t>
            </a:r>
          </a:p>
          <a:p>
            <a:pPr lvl="1"/>
            <a:r>
              <a:rPr lang="en-US" dirty="0"/>
              <a:t>Based the five primary constructivist principles </a:t>
            </a:r>
          </a:p>
          <a:p>
            <a:pPr lvl="2"/>
            <a:r>
              <a:rPr lang="en-US" sz="2400" dirty="0"/>
              <a:t>task authenticity</a:t>
            </a:r>
          </a:p>
          <a:p>
            <a:pPr lvl="2"/>
            <a:r>
              <a:rPr lang="en-US" sz="2400" dirty="0"/>
              <a:t>interaction</a:t>
            </a:r>
          </a:p>
          <a:p>
            <a:pPr lvl="2"/>
            <a:r>
              <a:rPr lang="en-US" sz="2400" dirty="0"/>
              <a:t>voice and ownership in the learning process</a:t>
            </a:r>
          </a:p>
          <a:p>
            <a:pPr lvl="2"/>
            <a:r>
              <a:rPr lang="en-US" sz="2400" dirty="0"/>
              <a:t>knowledge construction process, and </a:t>
            </a:r>
          </a:p>
          <a:p>
            <a:pPr lvl="2"/>
            <a:r>
              <a:rPr lang="en-US" sz="2400" dirty="0"/>
              <a:t>meta-cognition </a:t>
            </a:r>
            <a:endParaRPr lang="vi-VN" sz="2400" dirty="0"/>
          </a:p>
          <a:p>
            <a:pPr lvl="3">
              <a:buFont typeface="Wingdings" pitchFamily="2" charset="2"/>
              <a:buNone/>
            </a:pPr>
            <a:r>
              <a:rPr lang="en-US" dirty="0"/>
              <a:t>(Cunningham, Duffy, &amp; Knuth, 1993)</a:t>
            </a:r>
            <a:endParaRPr lang="vi-V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dirty="0"/>
              <a:t>Research methodology</a:t>
            </a:r>
            <a:endParaRPr lang="vi-VN" b="1" dirty="0"/>
          </a:p>
        </p:txBody>
      </p:sp>
      <p:sp>
        <p:nvSpPr>
          <p:cNvPr id="15363" name="Rectangle 3"/>
          <p:cNvSpPr>
            <a:spLocks noGrp="1" noChangeArrowheads="1"/>
          </p:cNvSpPr>
          <p:nvPr>
            <p:ph idx="1"/>
          </p:nvPr>
        </p:nvSpPr>
        <p:spPr>
          <a:xfrm>
            <a:off x="457200" y="1600200"/>
            <a:ext cx="8507413" cy="4924425"/>
          </a:xfrm>
        </p:spPr>
        <p:txBody>
          <a:bodyPr>
            <a:normAutofit lnSpcReduction="10000"/>
          </a:bodyPr>
          <a:lstStyle/>
          <a:p>
            <a:r>
              <a:rPr lang="en-US" sz="2400" dirty="0"/>
              <a:t>The research approach: essentially qualitative. </a:t>
            </a:r>
            <a:endParaRPr lang="vi-VN" sz="2400" dirty="0"/>
          </a:p>
          <a:p>
            <a:r>
              <a:rPr lang="en-US" sz="2400" dirty="0"/>
              <a:t>The data </a:t>
            </a:r>
          </a:p>
          <a:p>
            <a:pPr lvl="1"/>
            <a:r>
              <a:rPr lang="en-US" sz="2200" dirty="0"/>
              <a:t>Primary sources: </a:t>
            </a:r>
          </a:p>
          <a:p>
            <a:pPr lvl="2"/>
            <a:r>
              <a:rPr lang="en-US" sz="2400" dirty="0"/>
              <a:t>questionnaires to students and to teacher educators, </a:t>
            </a:r>
          </a:p>
          <a:p>
            <a:pPr lvl="2"/>
            <a:r>
              <a:rPr lang="en-US" sz="2400" dirty="0"/>
              <a:t>individual interviews with teacher educators and university leaders, </a:t>
            </a:r>
          </a:p>
          <a:p>
            <a:pPr lvl="2"/>
            <a:r>
              <a:rPr lang="en-US" sz="2400" dirty="0"/>
              <a:t>classroom observations</a:t>
            </a:r>
          </a:p>
          <a:p>
            <a:pPr lvl="2"/>
            <a:r>
              <a:rPr lang="en-US" sz="2400" dirty="0"/>
              <a:t>student focus-groups, and </a:t>
            </a:r>
          </a:p>
          <a:p>
            <a:pPr lvl="2"/>
            <a:r>
              <a:rPr lang="en-US" sz="2400" dirty="0"/>
              <a:t>case studies.</a:t>
            </a:r>
            <a:r>
              <a:rPr lang="vi-VN" sz="2400" dirty="0"/>
              <a:t> </a:t>
            </a:r>
            <a:endParaRPr lang="en-US" sz="2400" dirty="0"/>
          </a:p>
          <a:p>
            <a:pPr lvl="1"/>
            <a:r>
              <a:rPr lang="en-US" sz="2200" dirty="0"/>
              <a:t>Secondary sources: </a:t>
            </a:r>
          </a:p>
          <a:p>
            <a:pPr lvl="2"/>
            <a:r>
              <a:rPr lang="en-US" sz="2400" dirty="0"/>
              <a:t>curriculum guidelines, course books, and conference and seminar proceedings</a:t>
            </a:r>
            <a:r>
              <a:rPr lang="vi-VN" sz="2400"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6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dirty="0"/>
              <a:t>Research methodology</a:t>
            </a:r>
            <a:endParaRPr lang="vi-VN" b="1" dirty="0"/>
          </a:p>
        </p:txBody>
      </p:sp>
      <p:sp>
        <p:nvSpPr>
          <p:cNvPr id="16387" name="Rectangle 3"/>
          <p:cNvSpPr>
            <a:spLocks noGrp="1" noChangeArrowheads="1"/>
          </p:cNvSpPr>
          <p:nvPr>
            <p:ph idx="1"/>
          </p:nvPr>
        </p:nvSpPr>
        <p:spPr/>
        <p:txBody>
          <a:bodyPr/>
          <a:lstStyle/>
          <a:p>
            <a:r>
              <a:rPr lang="en-US" sz="2400" dirty="0"/>
              <a:t>Participants</a:t>
            </a:r>
          </a:p>
          <a:p>
            <a:pPr lvl="1"/>
            <a:r>
              <a:rPr lang="en-US" sz="2400" dirty="0"/>
              <a:t>3rd &amp; 4th yr EFL </a:t>
            </a:r>
            <a:r>
              <a:rPr lang="en-US" sz="2400" dirty="0" smtClean="0"/>
              <a:t>students</a:t>
            </a:r>
            <a:endParaRPr lang="en-US" sz="2400" dirty="0"/>
          </a:p>
          <a:p>
            <a:pPr lvl="1"/>
            <a:r>
              <a:rPr lang="en-US" sz="2400" dirty="0"/>
              <a:t>University lecturers</a:t>
            </a:r>
          </a:p>
          <a:p>
            <a:pPr lvl="1"/>
            <a:r>
              <a:rPr lang="en-US" sz="2400" dirty="0"/>
              <a:t>English department and university administrators</a:t>
            </a:r>
          </a:p>
          <a:p>
            <a:r>
              <a:rPr lang="en-US" sz="2400" dirty="0"/>
              <a:t>Sites</a:t>
            </a:r>
          </a:p>
          <a:p>
            <a:pPr lvl="1"/>
            <a:r>
              <a:rPr lang="en-US" sz="2400" dirty="0"/>
              <a:t>Ha </a:t>
            </a:r>
            <a:r>
              <a:rPr lang="en-US" sz="2400" dirty="0" err="1" smtClean="0"/>
              <a:t>Noi</a:t>
            </a:r>
            <a:endParaRPr lang="en-US" sz="2400" dirty="0"/>
          </a:p>
          <a:p>
            <a:pPr lvl="1"/>
            <a:r>
              <a:rPr lang="en-US" sz="2400" dirty="0" err="1"/>
              <a:t>Da</a:t>
            </a:r>
            <a:r>
              <a:rPr lang="en-US" sz="2400" dirty="0"/>
              <a:t> </a:t>
            </a:r>
            <a:r>
              <a:rPr lang="en-US" sz="2400" dirty="0" smtClean="0"/>
              <a:t>Nang</a:t>
            </a:r>
            <a:endParaRPr lang="en-US" sz="2400" dirty="0"/>
          </a:p>
          <a:p>
            <a:pPr lvl="1"/>
            <a:r>
              <a:rPr lang="en-US" sz="2400" dirty="0"/>
              <a:t>Ho Chi Minh </a:t>
            </a:r>
            <a:r>
              <a:rPr lang="en-US" sz="2400" dirty="0" smtClean="0"/>
              <a:t>City</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dirty="0"/>
              <a:t>Findings and discussion</a:t>
            </a:r>
            <a:endParaRPr lang="vi-VN" b="1" dirty="0"/>
          </a:p>
        </p:txBody>
      </p:sp>
      <p:sp>
        <p:nvSpPr>
          <p:cNvPr id="19459" name="Rectangle 3"/>
          <p:cNvSpPr>
            <a:spLocks noGrp="1" noChangeArrowheads="1"/>
          </p:cNvSpPr>
          <p:nvPr>
            <p:ph idx="1"/>
          </p:nvPr>
        </p:nvSpPr>
        <p:spPr/>
        <p:txBody>
          <a:bodyPr>
            <a:normAutofit lnSpcReduction="10000"/>
          </a:bodyPr>
          <a:lstStyle/>
          <a:p>
            <a:pPr algn="just"/>
            <a:r>
              <a:rPr lang="en-US"/>
              <a:t>Authenticity</a:t>
            </a:r>
            <a:endParaRPr lang="en-US" sz="2400"/>
          </a:p>
          <a:p>
            <a:pPr lvl="1" algn="just"/>
            <a:r>
              <a:rPr lang="en-US" sz="2200"/>
              <a:t>Not adequately considered in the curriculum and learning materials:</a:t>
            </a:r>
            <a:endParaRPr lang="vi-VN" sz="2200"/>
          </a:p>
          <a:p>
            <a:pPr lvl="2" algn="just"/>
            <a:r>
              <a:rPr lang="en-US" sz="2400"/>
              <a:t>the curriculum and learning materials are currently designed and developed without reference to students’ needs</a:t>
            </a:r>
            <a:r>
              <a:rPr lang="vi-VN" sz="2400"/>
              <a:t> </a:t>
            </a:r>
          </a:p>
          <a:p>
            <a:pPr lvl="2" algn="just"/>
            <a:r>
              <a:rPr lang="en-US" sz="2400"/>
              <a:t>lack of learner data in the learning materials </a:t>
            </a:r>
            <a:endParaRPr lang="vi-VN" sz="2400"/>
          </a:p>
          <a:p>
            <a:pPr lvl="2" algn="just"/>
            <a:r>
              <a:rPr lang="en-US" sz="2400"/>
              <a:t>the learning materials of some subjects are out-of-date and ill-structured</a:t>
            </a:r>
            <a:r>
              <a:rPr lang="vi-VN" sz="2400"/>
              <a:t> </a:t>
            </a:r>
          </a:p>
          <a:p>
            <a:pPr lvl="2" algn="just"/>
            <a:r>
              <a:rPr lang="en-US" sz="2400"/>
              <a:t>monotonous formats of learning tasks and lessons</a:t>
            </a:r>
          </a:p>
          <a:p>
            <a:pPr lvl="2" algn="just"/>
            <a:r>
              <a:rPr lang="en-US" sz="2400"/>
              <a:t>repetition of topics and themes</a:t>
            </a:r>
            <a:r>
              <a:rPr lang="vi-VN" sz="240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dirty="0"/>
              <a:t>Findings and discussion</a:t>
            </a:r>
            <a:endParaRPr lang="vi-VN" b="1" dirty="0"/>
          </a:p>
        </p:txBody>
      </p:sp>
      <p:sp>
        <p:nvSpPr>
          <p:cNvPr id="20483" name="Rectangle 3"/>
          <p:cNvSpPr>
            <a:spLocks noGrp="1" noChangeArrowheads="1"/>
          </p:cNvSpPr>
          <p:nvPr>
            <p:ph idx="1"/>
          </p:nvPr>
        </p:nvSpPr>
        <p:spPr>
          <a:xfrm>
            <a:off x="827088" y="1600200"/>
            <a:ext cx="7859712" cy="5068888"/>
          </a:xfrm>
        </p:spPr>
        <p:txBody>
          <a:bodyPr>
            <a:normAutofit lnSpcReduction="10000"/>
          </a:bodyPr>
          <a:lstStyle/>
          <a:p>
            <a:pPr algn="just"/>
            <a:r>
              <a:rPr lang="en-US"/>
              <a:t>Interaction</a:t>
            </a:r>
          </a:p>
          <a:p>
            <a:pPr lvl="1"/>
            <a:r>
              <a:rPr lang="en-US"/>
              <a:t>Teacher-student relationships</a:t>
            </a:r>
          </a:p>
          <a:p>
            <a:pPr lvl="2"/>
            <a:r>
              <a:rPr lang="en-US" sz="2400"/>
              <a:t>lecturers do not work as mediators in helping students to perform the learning tasks effectively</a:t>
            </a:r>
            <a:r>
              <a:rPr lang="vi-VN" sz="2400"/>
              <a:t> </a:t>
            </a:r>
          </a:p>
          <a:p>
            <a:pPr lvl="2"/>
            <a:r>
              <a:rPr lang="vi-VN" sz="2400"/>
              <a:t>lecturers taking a dominating role</a:t>
            </a:r>
            <a:endParaRPr lang="en-US" sz="2400"/>
          </a:p>
          <a:p>
            <a:pPr lvl="1"/>
            <a:r>
              <a:rPr lang="en-US"/>
              <a:t>Peer group relationships</a:t>
            </a:r>
            <a:r>
              <a:rPr lang="vi-VN"/>
              <a:t> </a:t>
            </a:r>
          </a:p>
          <a:p>
            <a:pPr lvl="2"/>
            <a:r>
              <a:rPr lang="en-US"/>
              <a:t>working in groups and pairs</a:t>
            </a:r>
            <a:r>
              <a:rPr lang="vi-VN"/>
              <a:t> is not enhanced due to:</a:t>
            </a:r>
          </a:p>
          <a:p>
            <a:pPr lvl="3"/>
            <a:r>
              <a:rPr lang="vi-VN" sz="2400"/>
              <a:t>Unfavorable </a:t>
            </a:r>
            <a:r>
              <a:rPr lang="en-US" sz="2400"/>
              <a:t>classroom physical setting</a:t>
            </a:r>
            <a:r>
              <a:rPr lang="vi-VN" sz="2400"/>
              <a:t> </a:t>
            </a:r>
          </a:p>
          <a:p>
            <a:pPr lvl="3"/>
            <a:r>
              <a:rPr lang="vi-VN" sz="2400"/>
              <a:t>Time consuming</a:t>
            </a:r>
          </a:p>
          <a:p>
            <a:pPr lvl="3"/>
            <a:r>
              <a:rPr lang="vi-VN" sz="2400"/>
              <a:t>Student learning styles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dirty="0"/>
              <a:t>Findings and discussion</a:t>
            </a:r>
            <a:endParaRPr lang="vi-VN" b="1" dirty="0"/>
          </a:p>
        </p:txBody>
      </p:sp>
      <p:sp>
        <p:nvSpPr>
          <p:cNvPr id="21507" name="Rectangle 3"/>
          <p:cNvSpPr>
            <a:spLocks noGrp="1" noChangeArrowheads="1"/>
          </p:cNvSpPr>
          <p:nvPr>
            <p:ph idx="1"/>
          </p:nvPr>
        </p:nvSpPr>
        <p:spPr/>
        <p:txBody>
          <a:bodyPr/>
          <a:lstStyle/>
          <a:p>
            <a:r>
              <a:rPr lang="en-US" dirty="0"/>
              <a:t>Voice and ownership in the learning process</a:t>
            </a:r>
            <a:r>
              <a:rPr lang="en-US" sz="2400" dirty="0"/>
              <a:t>: </a:t>
            </a:r>
          </a:p>
          <a:p>
            <a:pPr lvl="1" algn="just"/>
            <a:r>
              <a:rPr lang="en-US" sz="2400" dirty="0"/>
              <a:t>Not appreciated</a:t>
            </a:r>
          </a:p>
          <a:p>
            <a:pPr lvl="2" algn="just"/>
            <a:r>
              <a:rPr lang="en-US" sz="2400" dirty="0"/>
              <a:t>Prescribed curriculum</a:t>
            </a:r>
          </a:p>
          <a:p>
            <a:pPr lvl="2" algn="just"/>
            <a:r>
              <a:rPr lang="en-US" sz="2400" dirty="0"/>
              <a:t>Teacher's dominating role</a:t>
            </a:r>
          </a:p>
          <a:p>
            <a:pPr lvl="2" algn="just"/>
            <a:r>
              <a:rPr lang="en-US" sz="2400" dirty="0"/>
              <a:t>Teachers do not trust students' ideas </a:t>
            </a:r>
          </a:p>
          <a:p>
            <a:pPr lvl="2" algn="just"/>
            <a:r>
              <a:rPr lang="en-US" sz="2400" dirty="0"/>
              <a:t>Students' lack of confidence </a:t>
            </a:r>
          </a:p>
          <a:p>
            <a:pPr lvl="2" algn="just"/>
            <a:r>
              <a:rPr lang="en-US" sz="2400" dirty="0"/>
              <a:t>Students’ misconception of teachers’ authority</a:t>
            </a:r>
            <a:r>
              <a:rPr lang="vi-VN" sz="2400" dirty="0"/>
              <a:t> </a:t>
            </a:r>
            <a:endParaRPr lang="en-US" sz="2400" dirty="0"/>
          </a:p>
          <a:p>
            <a:pPr lvl="1" algn="just"/>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dirty="0"/>
              <a:t>Findings and discussion</a:t>
            </a:r>
            <a:endParaRPr lang="vi-VN" b="1" dirty="0"/>
          </a:p>
        </p:txBody>
      </p:sp>
      <p:sp>
        <p:nvSpPr>
          <p:cNvPr id="22531" name="Rectangle 3"/>
          <p:cNvSpPr>
            <a:spLocks noGrp="1" noChangeArrowheads="1"/>
          </p:cNvSpPr>
          <p:nvPr>
            <p:ph idx="1"/>
          </p:nvPr>
        </p:nvSpPr>
        <p:spPr>
          <a:xfrm>
            <a:off x="179388" y="1600200"/>
            <a:ext cx="8713787" cy="4525963"/>
          </a:xfrm>
        </p:spPr>
        <p:txBody>
          <a:bodyPr>
            <a:normAutofit lnSpcReduction="10000"/>
          </a:bodyPr>
          <a:lstStyle/>
          <a:p>
            <a:pPr algn="just"/>
            <a:r>
              <a:rPr lang="en-US"/>
              <a:t>Knowledge construction process</a:t>
            </a:r>
          </a:p>
          <a:p>
            <a:pPr lvl="1" algn="just"/>
            <a:r>
              <a:rPr lang="en-US" sz="2400"/>
              <a:t>Sts are not involved in knowledge construction</a:t>
            </a:r>
            <a:r>
              <a:rPr lang="vi-VN" sz="2200"/>
              <a:t> </a:t>
            </a:r>
          </a:p>
          <a:p>
            <a:pPr lvl="1" algn="just"/>
            <a:r>
              <a:rPr lang="en-US" sz="2400"/>
              <a:t>Learning tasks and assessments are more product than process oriented.</a:t>
            </a:r>
          </a:p>
          <a:p>
            <a:pPr lvl="2" algn="just"/>
            <a:r>
              <a:rPr lang="en-US"/>
              <a:t>Sts are not encouraged to pay due attention to the on-going process </a:t>
            </a:r>
          </a:p>
          <a:p>
            <a:pPr lvl="2" algn="just"/>
            <a:r>
              <a:rPr lang="en-US"/>
              <a:t>Sts are more concerned about the knowledge and skills they have to acquire and internalize.</a:t>
            </a:r>
          </a:p>
          <a:p>
            <a:pPr lvl="2" algn="just"/>
            <a:r>
              <a:rPr lang="en-US"/>
              <a:t>Sts never received any feedback from their teachers for their examination papers</a:t>
            </a:r>
            <a:endParaRPr lang="vi-VN"/>
          </a:p>
          <a:p>
            <a:pPr lvl="2" algn="just"/>
            <a:r>
              <a:rPr lang="vi-VN"/>
              <a:t> </a:t>
            </a:r>
            <a:r>
              <a:rPr lang="en-US"/>
              <a:t>Self-assessment is neglected</a:t>
            </a:r>
            <a:r>
              <a:rPr lang="vi-VN"/>
              <a:t> </a:t>
            </a:r>
            <a:endParaRPr lang="en-US" sz="2100"/>
          </a:p>
          <a:p>
            <a:endParaRPr lang="vi-VN"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dirty="0"/>
              <a:t>Findings and discussion</a:t>
            </a:r>
            <a:endParaRPr lang="vi-VN" b="1" dirty="0"/>
          </a:p>
        </p:txBody>
      </p:sp>
      <p:sp>
        <p:nvSpPr>
          <p:cNvPr id="23555" name="Rectangle 3"/>
          <p:cNvSpPr>
            <a:spLocks noGrp="1" noChangeArrowheads="1"/>
          </p:cNvSpPr>
          <p:nvPr>
            <p:ph idx="1"/>
          </p:nvPr>
        </p:nvSpPr>
        <p:spPr/>
        <p:txBody>
          <a:bodyPr/>
          <a:lstStyle/>
          <a:p>
            <a:pPr algn="just"/>
            <a:r>
              <a:rPr lang="en-US"/>
              <a:t>Meta-cognition</a:t>
            </a:r>
          </a:p>
          <a:p>
            <a:pPr lvl="1" algn="just"/>
            <a:r>
              <a:rPr lang="en-US" sz="2400"/>
              <a:t>Few opportunities for sts to get involved in processes of reflecting on knowledge and its construction</a:t>
            </a:r>
            <a:r>
              <a:rPr lang="vi-VN" sz="2400"/>
              <a:t> </a:t>
            </a:r>
            <a:endParaRPr lang="en-US" sz="2400"/>
          </a:p>
          <a:p>
            <a:pPr lvl="1" algn="just"/>
            <a:r>
              <a:rPr lang="en-US" sz="2400"/>
              <a:t>Sts are not fully aware of effective learning methods or strategies</a:t>
            </a:r>
          </a:p>
          <a:p>
            <a:pPr lvl="1" algn="just"/>
            <a:r>
              <a:rPr lang="vi-VN" sz="2400"/>
              <a:t>Learning how to learn is not included as an objective of training in the curriculum and learning materials</a:t>
            </a:r>
            <a:r>
              <a:rPr lang="vi-VN" sz="2200"/>
              <a:t>. </a:t>
            </a:r>
            <a:endParaRPr lang="en-US" sz="2200"/>
          </a:p>
          <a:p>
            <a:endParaRPr lang="vi-VN"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dirty="0">
                <a:solidFill>
                  <a:schemeClr val="tx1"/>
                </a:solidFill>
              </a:rPr>
              <a:t>Conclusion and implications</a:t>
            </a:r>
            <a:endParaRPr lang="vi-VN" b="1" dirty="0">
              <a:solidFill>
                <a:schemeClr val="tx1"/>
              </a:solidFill>
            </a:endParaRPr>
          </a:p>
        </p:txBody>
      </p:sp>
      <p:sp>
        <p:nvSpPr>
          <p:cNvPr id="25603" name="Rectangle 3"/>
          <p:cNvSpPr>
            <a:spLocks noGrp="1" noChangeArrowheads="1"/>
          </p:cNvSpPr>
          <p:nvPr>
            <p:ph idx="1"/>
          </p:nvPr>
        </p:nvSpPr>
        <p:spPr/>
        <p:txBody>
          <a:bodyPr/>
          <a:lstStyle/>
          <a:p>
            <a:r>
              <a:rPr lang="en-US"/>
              <a:t>Conclusion</a:t>
            </a:r>
          </a:p>
          <a:p>
            <a:pPr lvl="1"/>
            <a:r>
              <a:rPr lang="en-US"/>
              <a:t>Curriculum &amp; tasks are</a:t>
            </a:r>
          </a:p>
          <a:p>
            <a:pPr lvl="2"/>
            <a:r>
              <a:rPr lang="en-US" sz="2400"/>
              <a:t>non authentic, irrelevant and alien to the students because they are designed and developed without reference to the students’ needs, preferences and interests. </a:t>
            </a:r>
          </a:p>
          <a:p>
            <a:pPr lvl="2"/>
            <a:r>
              <a:rPr lang="en-US" sz="2400"/>
              <a:t>The tasks are also non interactive with inadequate teacher mediation and only occasional and unsatisfactory team or group work. </a:t>
            </a:r>
            <a:endParaRPr lang="vi-VN"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dirty="0">
                <a:solidFill>
                  <a:schemeClr val="tx1"/>
                </a:solidFill>
              </a:rPr>
              <a:t>Conclusion and implications</a:t>
            </a:r>
            <a:endParaRPr lang="vi-VN" b="1" dirty="0">
              <a:solidFill>
                <a:schemeClr val="tx1"/>
              </a:solidFill>
            </a:endParaRPr>
          </a:p>
        </p:txBody>
      </p:sp>
      <p:sp>
        <p:nvSpPr>
          <p:cNvPr id="26627" name="Rectangle 3"/>
          <p:cNvSpPr>
            <a:spLocks noGrp="1" noChangeArrowheads="1"/>
          </p:cNvSpPr>
          <p:nvPr>
            <p:ph idx="1"/>
          </p:nvPr>
        </p:nvSpPr>
        <p:spPr>
          <a:xfrm>
            <a:off x="0" y="1600200"/>
            <a:ext cx="8893175" cy="5068888"/>
          </a:xfrm>
        </p:spPr>
        <p:txBody>
          <a:bodyPr/>
          <a:lstStyle/>
          <a:p>
            <a:pPr lvl="2"/>
            <a:r>
              <a:rPr lang="en-US" sz="2400"/>
              <a:t>The students’ voice and ownership in the learning process is not supported through task performance due to preset tasks and teachers’ dominant role in the teaching and learning process.</a:t>
            </a:r>
          </a:p>
          <a:p>
            <a:pPr lvl="2"/>
            <a:r>
              <a:rPr lang="en-US"/>
              <a:t>The tasks are product oriented =&gt; </a:t>
            </a:r>
          </a:p>
          <a:p>
            <a:pPr lvl="3"/>
            <a:r>
              <a:rPr lang="en-US" sz="2400"/>
              <a:t>the knowledge construction process and meta-cognition in task performance are not adequately practiced =&gt; </a:t>
            </a:r>
          </a:p>
          <a:p>
            <a:pPr lvl="4"/>
            <a:r>
              <a:rPr lang="en-US" sz="2400"/>
              <a:t>the students not being trained to learn how to learn, how to construct and refine meaning, nor how to reflect on the structure of the task, and on the structuring of their approaches to the task.</a:t>
            </a:r>
            <a:endParaRPr lang="vi-VN"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4" name="Rectangle 3"/>
          <p:cNvSpPr>
            <a:spLocks noGrp="1" noChangeArrowheads="1"/>
          </p:cNvSpPr>
          <p:nvPr>
            <p:ph idx="1"/>
          </p:nvPr>
        </p:nvSpPr>
        <p:spPr/>
        <p:txBody>
          <a:bodyPr/>
          <a:lstStyle/>
          <a:p>
            <a:r>
              <a:rPr lang="en-US" dirty="0" smtClean="0"/>
              <a:t>Introduction</a:t>
            </a:r>
            <a:endParaRPr lang="en-US" dirty="0"/>
          </a:p>
          <a:p>
            <a:r>
              <a:rPr lang="en-US" dirty="0"/>
              <a:t>Background</a:t>
            </a:r>
          </a:p>
          <a:p>
            <a:pPr algn="just"/>
            <a:r>
              <a:rPr lang="en-US" dirty="0"/>
              <a:t>Learner-centered instruction</a:t>
            </a:r>
          </a:p>
          <a:p>
            <a:pPr algn="just"/>
            <a:r>
              <a:rPr lang="en-US" dirty="0"/>
              <a:t>Research methodology</a:t>
            </a:r>
          </a:p>
          <a:p>
            <a:pPr algn="just"/>
            <a:r>
              <a:rPr lang="en-US" dirty="0"/>
              <a:t>Findings and discussion</a:t>
            </a:r>
          </a:p>
          <a:p>
            <a:pPr algn="just"/>
            <a:r>
              <a:rPr lang="en-US" dirty="0"/>
              <a:t>Conclusion and implications</a:t>
            </a:r>
          </a:p>
          <a:p>
            <a:endParaRPr lang="vi-V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dirty="0">
                <a:solidFill>
                  <a:schemeClr val="tx1"/>
                </a:solidFill>
              </a:rPr>
              <a:t>Conclusion and implications</a:t>
            </a:r>
            <a:endParaRPr lang="vi-VN" b="1" dirty="0">
              <a:solidFill>
                <a:schemeClr val="tx1"/>
              </a:solidFill>
            </a:endParaRPr>
          </a:p>
        </p:txBody>
      </p:sp>
      <p:sp>
        <p:nvSpPr>
          <p:cNvPr id="27651" name="Rectangle 3"/>
          <p:cNvSpPr>
            <a:spLocks noGrp="1" noChangeArrowheads="1"/>
          </p:cNvSpPr>
          <p:nvPr>
            <p:ph idx="1"/>
          </p:nvPr>
        </p:nvSpPr>
        <p:spPr>
          <a:xfrm>
            <a:off x="684213" y="1412875"/>
            <a:ext cx="8281987" cy="4895850"/>
          </a:xfrm>
        </p:spPr>
        <p:txBody>
          <a:bodyPr/>
          <a:lstStyle/>
          <a:p>
            <a:r>
              <a:rPr lang="en-US"/>
              <a:t>Implications</a:t>
            </a:r>
          </a:p>
          <a:p>
            <a:pPr lvl="1"/>
            <a:r>
              <a:rPr lang="en-US" sz="2400"/>
              <a:t>There should be changes at every level of the educational task, in terms of </a:t>
            </a:r>
          </a:p>
          <a:p>
            <a:pPr lvl="2"/>
            <a:r>
              <a:rPr lang="en-US" sz="2400"/>
              <a:t>aims and objectives of educational program </a:t>
            </a:r>
          </a:p>
          <a:p>
            <a:pPr lvl="2"/>
            <a:r>
              <a:rPr lang="en-US" sz="2400"/>
              <a:t>nature of curriculum, </a:t>
            </a:r>
          </a:p>
          <a:p>
            <a:pPr lvl="2"/>
            <a:r>
              <a:rPr lang="en-US" sz="2400"/>
              <a:t>function of learning content, and assessment.</a:t>
            </a:r>
          </a:p>
          <a:p>
            <a:pPr lvl="1"/>
            <a:r>
              <a:rPr lang="en-US" sz="2400"/>
              <a:t>To this end,</a:t>
            </a:r>
          </a:p>
          <a:p>
            <a:pPr lvl="2"/>
            <a:r>
              <a:rPr lang="en-US" sz="2400"/>
              <a:t>aims and objectives of educational programs must be clearly defined, inclusive, and comprehensive; and they must be known by all educators and students.</a:t>
            </a:r>
            <a:endParaRPr lang="vi-VN"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dirty="0">
                <a:solidFill>
                  <a:schemeClr val="tx1"/>
                </a:solidFill>
              </a:rPr>
              <a:t>Conclusion and implications</a:t>
            </a:r>
            <a:endParaRPr lang="vi-VN" b="1" dirty="0">
              <a:solidFill>
                <a:schemeClr val="tx1"/>
              </a:solidFill>
            </a:endParaRPr>
          </a:p>
        </p:txBody>
      </p:sp>
      <p:sp>
        <p:nvSpPr>
          <p:cNvPr id="28675" name="Rectangle 3"/>
          <p:cNvSpPr>
            <a:spLocks noGrp="1" noChangeArrowheads="1"/>
          </p:cNvSpPr>
          <p:nvPr>
            <p:ph idx="1"/>
          </p:nvPr>
        </p:nvSpPr>
        <p:spPr/>
        <p:txBody>
          <a:bodyPr/>
          <a:lstStyle/>
          <a:p>
            <a:pPr lvl="2"/>
            <a:r>
              <a:rPr lang="en-US" sz="2400"/>
              <a:t>curriculum, in terms of content selection, pedagogy, learning materials, and learning tasks and activities, should be designed and developed with reference to learners’ needs and interests.</a:t>
            </a:r>
          </a:p>
          <a:p>
            <a:pPr lvl="2"/>
            <a:r>
              <a:rPr lang="en-US" sz="2400"/>
              <a:t>the content of learning must serve a dual purpose: providing learners with both a body of knowledge and skills for active learning. In other words, learning strategies should be incorporated into the content of language learning.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dirty="0">
                <a:solidFill>
                  <a:schemeClr val="tx1"/>
                </a:solidFill>
              </a:rPr>
              <a:t>Conclusion and implications</a:t>
            </a:r>
            <a:endParaRPr lang="vi-VN" b="1" dirty="0">
              <a:solidFill>
                <a:schemeClr val="tx1"/>
              </a:solidFill>
            </a:endParaRPr>
          </a:p>
        </p:txBody>
      </p:sp>
      <p:sp>
        <p:nvSpPr>
          <p:cNvPr id="29699" name="Rectangle 3"/>
          <p:cNvSpPr>
            <a:spLocks noGrp="1" noChangeArrowheads="1"/>
          </p:cNvSpPr>
          <p:nvPr>
            <p:ph idx="1"/>
          </p:nvPr>
        </p:nvSpPr>
        <p:spPr/>
        <p:txBody>
          <a:bodyPr/>
          <a:lstStyle/>
          <a:p>
            <a:pPr lvl="2"/>
            <a:r>
              <a:rPr lang="en-US" sz="2400" dirty="0"/>
              <a:t>assessment should be both product- and </a:t>
            </a:r>
            <a:r>
              <a:rPr lang="en-US" sz="2400" dirty="0" smtClean="0"/>
              <a:t>process-oriented;</a:t>
            </a:r>
            <a:endParaRPr lang="en-US" sz="2400" dirty="0"/>
          </a:p>
          <a:p>
            <a:pPr lvl="2"/>
            <a:r>
              <a:rPr lang="en-US" sz="2400" dirty="0"/>
              <a:t>test papers should be designed in ways that not only learned knowledge and skills but also students’ creative and critical thinking are taken into account; </a:t>
            </a:r>
          </a:p>
          <a:p>
            <a:pPr lvl="2"/>
            <a:r>
              <a:rPr lang="en-US" sz="2400" dirty="0"/>
              <a:t>different modes and forms of assessment (e.g., on-going, end-of-semester tests; conventional tests, portfolios, etc.,) should be used; </a:t>
            </a:r>
            <a:r>
              <a:rPr lang="en-US" sz="2400" dirty="0" smtClean="0"/>
              <a:t>and</a:t>
            </a:r>
            <a:endParaRPr lang="en-US" sz="2400" dirty="0"/>
          </a:p>
          <a:p>
            <a:pPr lvl="2"/>
            <a:r>
              <a:rPr lang="en-US" sz="2400" dirty="0" smtClean="0"/>
              <a:t>self-assessment </a:t>
            </a:r>
            <a:r>
              <a:rPr lang="en-US" sz="2400" dirty="0"/>
              <a:t>should be </a:t>
            </a:r>
            <a:r>
              <a:rPr lang="en-US" sz="2400" dirty="0" smtClean="0"/>
              <a:t>encouraged</a:t>
            </a:r>
            <a:r>
              <a:rPr lang="en-US" sz="2400" dirty="0"/>
              <a:t>.</a:t>
            </a:r>
            <a:endParaRPr lang="vi-VN"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WordArt 4"/>
          <p:cNvSpPr>
            <a:spLocks noChangeArrowheads="1" noChangeShapeType="1" noTextEdit="1"/>
          </p:cNvSpPr>
          <p:nvPr/>
        </p:nvSpPr>
        <p:spPr bwMode="auto">
          <a:xfrm>
            <a:off x="1258888" y="3170238"/>
            <a:ext cx="6626225" cy="1266825"/>
          </a:xfrm>
          <a:prstGeom prst="rect">
            <a:avLst/>
          </a:prstGeom>
        </p:spPr>
        <p:txBody>
          <a:bodyPr wrap="none" fromWordArt="1">
            <a:prstTxWarp prst="textPlain">
              <a:avLst>
                <a:gd name="adj" fmla="val 50000"/>
              </a:avLst>
            </a:prstTxWarp>
          </a:bodyPr>
          <a:lstStyle/>
          <a:p>
            <a:pPr algn="ctr"/>
            <a:r>
              <a:rPr lang="en-US" sz="3600" b="1" kern="10" dirty="0">
                <a:ln w="9525">
                  <a:noFill/>
                  <a:round/>
                  <a:headEnd/>
                  <a:tailEnd/>
                </a:ln>
                <a:solidFill>
                  <a:srgbClr val="006600"/>
                </a:solidFill>
                <a:effectLst>
                  <a:outerShdw dist="45791" dir="2021404" algn="ctr" rotWithShape="0">
                    <a:srgbClr val="B2B2B2">
                      <a:alpha val="80000"/>
                    </a:srgbClr>
                  </a:outerShdw>
                </a:effectLst>
                <a:latin typeface="Times New Roman"/>
                <a:cs typeface="Times New Roman"/>
              </a:rPr>
              <a:t>Thank you for your attention!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b="1" dirty="0" smtClean="0"/>
              <a:t>Introduction</a:t>
            </a:r>
            <a:endParaRPr lang="vi-VN" b="1" dirty="0"/>
          </a:p>
        </p:txBody>
      </p:sp>
      <p:sp>
        <p:nvSpPr>
          <p:cNvPr id="63491" name="Rectangle 3"/>
          <p:cNvSpPr>
            <a:spLocks noGrp="1" noChangeArrowheads="1"/>
          </p:cNvSpPr>
          <p:nvPr>
            <p:ph idx="1"/>
          </p:nvPr>
        </p:nvSpPr>
        <p:spPr/>
        <p:txBody>
          <a:bodyPr/>
          <a:lstStyle/>
          <a:p>
            <a:r>
              <a:rPr lang="en-US" b="1" dirty="0" smtClean="0"/>
              <a:t>Aims:</a:t>
            </a:r>
            <a:r>
              <a:rPr lang="en-US" sz="2400" b="1" dirty="0" smtClean="0"/>
              <a:t> </a:t>
            </a:r>
          </a:p>
          <a:p>
            <a:pPr lvl="1">
              <a:buNone/>
            </a:pPr>
            <a:r>
              <a:rPr lang="en-US" sz="2000" b="1" dirty="0"/>
              <a:t>	</a:t>
            </a:r>
            <a:r>
              <a:rPr lang="en-US" sz="2400" dirty="0" smtClean="0"/>
              <a:t>This </a:t>
            </a:r>
            <a:r>
              <a:rPr lang="en-US" sz="2400" dirty="0"/>
              <a:t>paper aims to </a:t>
            </a:r>
            <a:r>
              <a:rPr lang="en-US" sz="2400" dirty="0" smtClean="0"/>
              <a:t>examine Task as one of the four key components of the teaching and learning process in the English teacher education program in Vietnam on a learner-</a:t>
            </a:r>
            <a:r>
              <a:rPr lang="en-US" sz="2400" dirty="0" err="1" smtClean="0"/>
              <a:t>centred</a:t>
            </a:r>
            <a:r>
              <a:rPr lang="en-US" sz="2400" dirty="0" smtClean="0"/>
              <a:t> perspective.</a:t>
            </a:r>
            <a:endParaRPr lang="en-US" sz="2000" dirty="0" smtClean="0"/>
          </a:p>
          <a:p>
            <a:r>
              <a:rPr lang="en-US" b="1" dirty="0"/>
              <a:t>Definition of Task:</a:t>
            </a:r>
          </a:p>
          <a:p>
            <a:pPr lvl="1">
              <a:buNone/>
            </a:pPr>
            <a:r>
              <a:rPr lang="en-US" sz="2400" dirty="0" smtClean="0"/>
              <a:t>	For my purposes, the notion of task encompasses the whole learning program, from the curriculum outline, teaching materials to assessment and evaluation. </a:t>
            </a:r>
            <a:endParaRPr lang="en-US" sz="2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A social constructivist model of the teaching – learning process (Williams and Burden, 1997)</a:t>
            </a:r>
            <a:endParaRPr lang="en-US" dirty="0"/>
          </a:p>
        </p:txBody>
      </p:sp>
      <p:sp>
        <p:nvSpPr>
          <p:cNvPr id="5" name="Oval 4"/>
          <p:cNvSpPr/>
          <p:nvPr/>
        </p:nvSpPr>
        <p:spPr>
          <a:xfrm>
            <a:off x="2928926" y="2143116"/>
            <a:ext cx="3571900" cy="32861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b="1" dirty="0" smtClean="0">
                <a:solidFill>
                  <a:schemeClr val="accent3"/>
                </a:solidFill>
                <a:latin typeface="Arial" pitchFamily="34" charset="0"/>
                <a:cs typeface="Arial" pitchFamily="34" charset="0"/>
              </a:rPr>
              <a:t>Task</a:t>
            </a:r>
            <a:endParaRPr lang="en-US" b="1" dirty="0">
              <a:solidFill>
                <a:schemeClr val="accent3"/>
              </a:solidFill>
              <a:latin typeface="Arial" pitchFamily="34" charset="0"/>
              <a:cs typeface="Arial" pitchFamily="34" charset="0"/>
            </a:endParaRPr>
          </a:p>
        </p:txBody>
      </p:sp>
      <p:sp>
        <p:nvSpPr>
          <p:cNvPr id="6" name="Oval 5"/>
          <p:cNvSpPr/>
          <p:nvPr/>
        </p:nvSpPr>
        <p:spPr>
          <a:xfrm>
            <a:off x="2428860" y="1785926"/>
            <a:ext cx="4572032" cy="40005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000364" y="3643314"/>
            <a:ext cx="3357586" cy="369332"/>
          </a:xfrm>
          <a:prstGeom prst="rect">
            <a:avLst/>
          </a:prstGeom>
          <a:noFill/>
        </p:spPr>
        <p:txBody>
          <a:bodyPr wrap="square" rtlCol="0">
            <a:spAutoFit/>
          </a:bodyPr>
          <a:lstStyle/>
          <a:p>
            <a:r>
              <a:rPr lang="en-US" dirty="0" smtClean="0"/>
              <a:t>        </a:t>
            </a:r>
            <a:r>
              <a:rPr lang="en-US" b="1" dirty="0" smtClean="0">
                <a:solidFill>
                  <a:schemeClr val="accent3"/>
                </a:solidFill>
              </a:rPr>
              <a:t>Teacher          Learner</a:t>
            </a:r>
            <a:endParaRPr lang="en-US" sz="1600" b="1" dirty="0">
              <a:solidFill>
                <a:schemeClr val="accent3"/>
              </a:solidFill>
            </a:endParaRPr>
          </a:p>
        </p:txBody>
      </p:sp>
      <p:sp>
        <p:nvSpPr>
          <p:cNvPr id="9" name="Left-Right Arrow 8"/>
          <p:cNvSpPr/>
          <p:nvPr/>
        </p:nvSpPr>
        <p:spPr>
          <a:xfrm>
            <a:off x="6072198" y="3786190"/>
            <a:ext cx="357190" cy="142876"/>
          </a:xfrm>
          <a:prstGeom prst="lef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Right Arrow 9"/>
          <p:cNvSpPr/>
          <p:nvPr/>
        </p:nvSpPr>
        <p:spPr>
          <a:xfrm>
            <a:off x="4652973" y="3767140"/>
            <a:ext cx="357190" cy="142876"/>
          </a:xfrm>
          <a:prstGeom prst="lef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Right Arrow 10"/>
          <p:cNvSpPr/>
          <p:nvPr/>
        </p:nvSpPr>
        <p:spPr>
          <a:xfrm>
            <a:off x="3109814" y="3752846"/>
            <a:ext cx="357190" cy="142876"/>
          </a:xfrm>
          <a:prstGeom prst="lef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Right Arrow 11"/>
          <p:cNvSpPr/>
          <p:nvPr/>
        </p:nvSpPr>
        <p:spPr>
          <a:xfrm rot="19180019">
            <a:off x="5081558" y="4281502"/>
            <a:ext cx="357190" cy="142876"/>
          </a:xfrm>
          <a:prstGeom prst="lef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Right Arrow 13"/>
          <p:cNvSpPr/>
          <p:nvPr/>
        </p:nvSpPr>
        <p:spPr>
          <a:xfrm rot="13898061">
            <a:off x="4095686" y="4267214"/>
            <a:ext cx="357190" cy="142876"/>
          </a:xfrm>
          <a:prstGeom prst="lef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Right Arrow 14"/>
          <p:cNvSpPr/>
          <p:nvPr/>
        </p:nvSpPr>
        <p:spPr>
          <a:xfrm rot="16354050">
            <a:off x="4581478" y="5038766"/>
            <a:ext cx="357190" cy="142876"/>
          </a:xfrm>
          <a:prstGeom prst="lef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643174" y="2714620"/>
            <a:ext cx="1928826" cy="369332"/>
          </a:xfrm>
          <a:prstGeom prst="rect">
            <a:avLst/>
          </a:prstGeom>
          <a:noFill/>
        </p:spPr>
        <p:txBody>
          <a:bodyPr wrap="square" rtlCol="0">
            <a:spAutoFit/>
          </a:bodyPr>
          <a:lstStyle/>
          <a:p>
            <a:r>
              <a:rPr lang="en-US" b="1" dirty="0" smtClean="0">
                <a:solidFill>
                  <a:schemeClr val="accent3"/>
                </a:solidFill>
              </a:rPr>
              <a:t>Context</a:t>
            </a:r>
            <a:endParaRPr lang="en-US" b="1" dirty="0">
              <a:solidFill>
                <a:schemeClr val="accent3"/>
              </a:solidFill>
            </a:endParaRPr>
          </a:p>
        </p:txBody>
      </p:sp>
      <p:sp>
        <p:nvSpPr>
          <p:cNvPr id="17" name="Oval 16"/>
          <p:cNvSpPr/>
          <p:nvPr/>
        </p:nvSpPr>
        <p:spPr>
          <a:xfrm>
            <a:off x="1914508" y="1400162"/>
            <a:ext cx="5572164" cy="47863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1" dirty="0"/>
              <a:t>Background</a:t>
            </a:r>
            <a:endParaRPr lang="vi-VN" b="1" dirty="0"/>
          </a:p>
        </p:txBody>
      </p:sp>
      <p:sp>
        <p:nvSpPr>
          <p:cNvPr id="4099" name="Rectangle 3"/>
          <p:cNvSpPr>
            <a:spLocks noGrp="1" noChangeArrowheads="1"/>
          </p:cNvSpPr>
          <p:nvPr>
            <p:ph idx="1"/>
          </p:nvPr>
        </p:nvSpPr>
        <p:spPr>
          <a:xfrm>
            <a:off x="539750" y="1484313"/>
            <a:ext cx="8247092" cy="5159397"/>
          </a:xfrm>
        </p:spPr>
        <p:txBody>
          <a:bodyPr>
            <a:normAutofit lnSpcReduction="10000"/>
          </a:bodyPr>
          <a:lstStyle/>
          <a:p>
            <a:r>
              <a:rPr lang="en-US" sz="2400" b="1" dirty="0" smtClean="0"/>
              <a:t>EFL </a:t>
            </a:r>
            <a:r>
              <a:rPr lang="en-US" sz="2400" b="1" dirty="0"/>
              <a:t>teachers </a:t>
            </a:r>
            <a:r>
              <a:rPr lang="en-US" sz="2400" b="1" dirty="0" smtClean="0"/>
              <a:t>education in Vietnam</a:t>
            </a:r>
            <a:endParaRPr lang="en-US" dirty="0"/>
          </a:p>
          <a:p>
            <a:pPr lvl="1"/>
            <a:r>
              <a:rPr lang="en-US" sz="2200" dirty="0"/>
              <a:t>For lower secondary schools: 3 yr Program</a:t>
            </a:r>
          </a:p>
          <a:p>
            <a:pPr lvl="1"/>
            <a:r>
              <a:rPr lang="en-US" sz="2200" dirty="0"/>
              <a:t>For upper secondary schools: 4 yr </a:t>
            </a:r>
            <a:r>
              <a:rPr lang="en-US" sz="2200" dirty="0" smtClean="0"/>
              <a:t>Program</a:t>
            </a:r>
          </a:p>
          <a:p>
            <a:r>
              <a:rPr lang="en-US" sz="2400" b="1" dirty="0" smtClean="0"/>
              <a:t>Entrance requirements</a:t>
            </a:r>
          </a:p>
          <a:p>
            <a:pPr lvl="1"/>
            <a:r>
              <a:rPr lang="en-US" sz="2200" dirty="0" smtClean="0"/>
              <a:t>High school graduates</a:t>
            </a:r>
          </a:p>
          <a:p>
            <a:pPr lvl="1"/>
            <a:r>
              <a:rPr lang="en-US" sz="2200" dirty="0" smtClean="0"/>
              <a:t>Meeting the minimum scores of entrance examination (including 3 exam papers: Mathematics, Vietnamese Language &amp; Literature, and English)</a:t>
            </a:r>
          </a:p>
          <a:p>
            <a:r>
              <a:rPr lang="en-US" sz="2400" b="1" dirty="0" smtClean="0"/>
              <a:t>Curriculum</a:t>
            </a:r>
            <a:endParaRPr lang="en-US" sz="2400" dirty="0" smtClean="0"/>
          </a:p>
          <a:p>
            <a:pPr lvl="1"/>
            <a:r>
              <a:rPr lang="en-US" sz="2400" dirty="0" smtClean="0"/>
              <a:t>3-yr program (112 to 120 credit hours)</a:t>
            </a:r>
          </a:p>
          <a:p>
            <a:pPr lvl="1"/>
            <a:r>
              <a:rPr lang="en-US" sz="2400" dirty="0" smtClean="0"/>
              <a:t>4-yr program (134 to 142</a:t>
            </a:r>
            <a:r>
              <a:rPr lang="vi-VN" sz="2400" dirty="0" smtClean="0"/>
              <a:t> credit hours</a:t>
            </a:r>
            <a:r>
              <a:rPr lang="en-US" sz="2400" dirty="0" smtClean="0"/>
              <a:t>)</a:t>
            </a:r>
          </a:p>
          <a:p>
            <a:pPr lvl="1">
              <a:buNone/>
            </a:pPr>
            <a:r>
              <a:rPr lang="en-US" sz="2000" dirty="0" smtClean="0"/>
              <a:t>(1 credit hour = 15 class contact hours &amp; 45 hours of individual study)</a:t>
            </a:r>
          </a:p>
          <a:p>
            <a:endParaRPr lang="vi-VN" sz="2400" dirty="0" smtClean="0"/>
          </a:p>
          <a:p>
            <a:pPr lvl="1"/>
            <a:endParaRPr lang="en-US"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dirty="0"/>
          </a:p>
        </p:txBody>
      </p:sp>
      <p:graphicFrame>
        <p:nvGraphicFramePr>
          <p:cNvPr id="4" name="Table 3"/>
          <p:cNvGraphicFramePr>
            <a:graphicFrameLocks noGrp="1"/>
          </p:cNvGraphicFramePr>
          <p:nvPr/>
        </p:nvGraphicFramePr>
        <p:xfrm>
          <a:off x="357158" y="1714488"/>
          <a:ext cx="8129617" cy="4714909"/>
        </p:xfrm>
        <a:graphic>
          <a:graphicData uri="http://schemas.openxmlformats.org/drawingml/2006/table">
            <a:tbl>
              <a:tblPr firstRow="1" bandRow="1">
                <a:tableStyleId>{2A488322-F2BA-4B5B-9748-0D474271808F}</a:tableStyleId>
              </a:tblPr>
              <a:tblGrid>
                <a:gridCol w="6594989"/>
                <a:gridCol w="1534628"/>
              </a:tblGrid>
              <a:tr h="487749">
                <a:tc>
                  <a:txBody>
                    <a:bodyPr/>
                    <a:lstStyle/>
                    <a:p>
                      <a:pPr algn="ctr"/>
                      <a:r>
                        <a:rPr lang="en-US" sz="2400" dirty="0" smtClean="0">
                          <a:latin typeface="Arial" pitchFamily="34" charset="0"/>
                          <a:cs typeface="Arial" pitchFamily="34" charset="0"/>
                        </a:rPr>
                        <a:t>KNOWLEDGE</a:t>
                      </a:r>
                      <a:endParaRPr lang="en-US" sz="2400" dirty="0">
                        <a:solidFill>
                          <a:srgbClr val="006600"/>
                        </a:solidFill>
                        <a:latin typeface="Arial" pitchFamily="34" charset="0"/>
                        <a:cs typeface="Arial" pitchFamily="34" charset="0"/>
                      </a:endParaRPr>
                    </a:p>
                  </a:txBody>
                  <a:tcPr/>
                </a:tc>
                <a:tc>
                  <a:txBody>
                    <a:bodyPr/>
                    <a:lstStyle/>
                    <a:p>
                      <a:pPr marL="0" algn="ctr" defTabSz="914400" rtl="0" eaLnBrk="1" latinLnBrk="0" hangingPunct="1"/>
                      <a:r>
                        <a:rPr lang="en-US" sz="2400" b="1" kern="1200" dirty="0" smtClean="0">
                          <a:solidFill>
                            <a:schemeClr val="lt1"/>
                          </a:solidFill>
                          <a:latin typeface="Arial" pitchFamily="34" charset="0"/>
                          <a:ea typeface="+mn-ea"/>
                          <a:cs typeface="Arial" pitchFamily="34" charset="0"/>
                        </a:rPr>
                        <a:t>CREDITS</a:t>
                      </a:r>
                      <a:endParaRPr lang="en-US" sz="2400" b="1" kern="1200" dirty="0">
                        <a:solidFill>
                          <a:schemeClr val="lt1"/>
                        </a:solidFill>
                        <a:latin typeface="Arial" pitchFamily="34" charset="0"/>
                        <a:ea typeface="+mn-ea"/>
                        <a:cs typeface="Arial" pitchFamily="34" charset="0"/>
                      </a:endParaRPr>
                    </a:p>
                  </a:txBody>
                  <a:tcPr/>
                </a:tc>
              </a:tr>
              <a:tr h="422716">
                <a:tc>
                  <a:txBody>
                    <a:bodyPr/>
                    <a:lstStyle/>
                    <a:p>
                      <a:r>
                        <a:rPr lang="en-US" sz="2000" b="1" dirty="0" smtClean="0">
                          <a:latin typeface="Arial" pitchFamily="34" charset="0"/>
                          <a:cs typeface="Arial" pitchFamily="34" charset="0"/>
                        </a:rPr>
                        <a:t>GENERAL KNOWLEDGE</a:t>
                      </a:r>
                      <a:endParaRPr lang="en-US" sz="2000" b="1" dirty="0">
                        <a:latin typeface="Arial" pitchFamily="34" charset="0"/>
                        <a:cs typeface="Arial" pitchFamily="34" charset="0"/>
                      </a:endParaRPr>
                    </a:p>
                  </a:txBody>
                  <a:tcPr/>
                </a:tc>
                <a:tc>
                  <a:txBody>
                    <a:bodyPr/>
                    <a:lstStyle/>
                    <a:p>
                      <a:r>
                        <a:rPr lang="en-US" sz="2000" b="1" dirty="0" smtClean="0">
                          <a:latin typeface="Arial" pitchFamily="34" charset="0"/>
                          <a:cs typeface="Arial" pitchFamily="34" charset="0"/>
                        </a:rPr>
                        <a:t>27</a:t>
                      </a:r>
                      <a:endParaRPr lang="en-US" sz="2000" b="1" dirty="0">
                        <a:solidFill>
                          <a:srgbClr val="006600"/>
                        </a:solidFill>
                        <a:latin typeface="Arial" pitchFamily="34" charset="0"/>
                        <a:cs typeface="Arial" pitchFamily="34" charset="0"/>
                      </a:endParaRPr>
                    </a:p>
                  </a:txBody>
                  <a:tcPr/>
                </a:tc>
              </a:tr>
              <a:tr h="422716">
                <a:tc>
                  <a:txBody>
                    <a:bodyPr/>
                    <a:lstStyle/>
                    <a:p>
                      <a:r>
                        <a:rPr lang="en-US" sz="2000" b="1" dirty="0" smtClean="0">
                          <a:latin typeface="Arial" pitchFamily="34" charset="0"/>
                          <a:cs typeface="Arial" pitchFamily="34" charset="0"/>
                        </a:rPr>
                        <a:t>MATHS &amp; NATURAL SCIENCES</a:t>
                      </a:r>
                      <a:endParaRPr lang="en-US" sz="2000" b="1" dirty="0">
                        <a:latin typeface="Arial" pitchFamily="34" charset="0"/>
                        <a:cs typeface="Arial" pitchFamily="34" charset="0"/>
                      </a:endParaRPr>
                    </a:p>
                  </a:txBody>
                  <a:tcPr/>
                </a:tc>
                <a:tc>
                  <a:txBody>
                    <a:bodyPr/>
                    <a:lstStyle/>
                    <a:p>
                      <a:r>
                        <a:rPr lang="en-US" sz="2000" b="1" dirty="0" smtClean="0">
                          <a:latin typeface="Arial" pitchFamily="34" charset="0"/>
                          <a:cs typeface="Arial" pitchFamily="34" charset="0"/>
                        </a:rPr>
                        <a:t>2</a:t>
                      </a:r>
                      <a:endParaRPr lang="en-US" sz="2000" b="1" dirty="0">
                        <a:solidFill>
                          <a:srgbClr val="006600"/>
                        </a:solidFill>
                        <a:latin typeface="Arial" pitchFamily="34" charset="0"/>
                        <a:cs typeface="Arial" pitchFamily="34" charset="0"/>
                      </a:endParaRPr>
                    </a:p>
                  </a:txBody>
                  <a:tcPr/>
                </a:tc>
              </a:tr>
              <a:tr h="422716">
                <a:tc>
                  <a:txBody>
                    <a:bodyPr/>
                    <a:lstStyle/>
                    <a:p>
                      <a:r>
                        <a:rPr lang="en-US" sz="2000" b="1" dirty="0" smtClean="0">
                          <a:latin typeface="Arial" pitchFamily="34" charset="0"/>
                          <a:cs typeface="Arial" pitchFamily="34" charset="0"/>
                        </a:rPr>
                        <a:t>BASIC KNOWLEDGE OF THE DISCIPLINE</a:t>
                      </a:r>
                      <a:endParaRPr lang="en-US" sz="2000" b="1" dirty="0">
                        <a:latin typeface="Arial" pitchFamily="34" charset="0"/>
                        <a:cs typeface="Arial" pitchFamily="34" charset="0"/>
                      </a:endParaRPr>
                    </a:p>
                  </a:txBody>
                  <a:tcPr/>
                </a:tc>
                <a:tc>
                  <a:txBody>
                    <a:bodyPr/>
                    <a:lstStyle/>
                    <a:p>
                      <a:r>
                        <a:rPr lang="en-US" sz="2000" b="1" dirty="0" smtClean="0">
                          <a:latin typeface="Arial" pitchFamily="34" charset="0"/>
                          <a:cs typeface="Arial" pitchFamily="34" charset="0"/>
                        </a:rPr>
                        <a:t>9</a:t>
                      </a:r>
                      <a:endParaRPr lang="en-US" sz="2000" b="1" dirty="0">
                        <a:solidFill>
                          <a:srgbClr val="006600"/>
                        </a:solidFill>
                        <a:latin typeface="Arial" pitchFamily="34" charset="0"/>
                        <a:cs typeface="Arial" pitchFamily="34" charset="0"/>
                      </a:endParaRPr>
                    </a:p>
                  </a:txBody>
                  <a:tcPr/>
                </a:tc>
              </a:tr>
              <a:tr h="422716">
                <a:tc>
                  <a:txBody>
                    <a:bodyPr/>
                    <a:lstStyle/>
                    <a:p>
                      <a:r>
                        <a:rPr lang="en-US" sz="2000" b="1" dirty="0" smtClean="0">
                          <a:latin typeface="Arial" pitchFamily="34" charset="0"/>
                          <a:cs typeface="Arial" pitchFamily="34" charset="0"/>
                        </a:rPr>
                        <a:t>FOUNDATION KNOWLEDGE OF THE DISCIPLINE</a:t>
                      </a:r>
                      <a:endParaRPr lang="en-US" sz="2000" b="1" dirty="0">
                        <a:latin typeface="Arial" pitchFamily="34" charset="0"/>
                        <a:cs typeface="Arial" pitchFamily="34" charset="0"/>
                      </a:endParaRPr>
                    </a:p>
                  </a:txBody>
                  <a:tcPr/>
                </a:tc>
                <a:tc>
                  <a:txBody>
                    <a:bodyPr/>
                    <a:lstStyle/>
                    <a:p>
                      <a:r>
                        <a:rPr lang="en-US" sz="2000" b="1" dirty="0" smtClean="0">
                          <a:latin typeface="Arial" pitchFamily="34" charset="0"/>
                          <a:cs typeface="Arial" pitchFamily="34" charset="0"/>
                        </a:rPr>
                        <a:t>66</a:t>
                      </a:r>
                      <a:endParaRPr lang="en-US" sz="2000" b="1" dirty="0">
                        <a:latin typeface="Arial" pitchFamily="34" charset="0"/>
                        <a:cs typeface="Arial" pitchFamily="34" charset="0"/>
                      </a:endParaRPr>
                    </a:p>
                  </a:txBody>
                  <a:tcPr/>
                </a:tc>
              </a:tr>
              <a:tr h="422716">
                <a:tc>
                  <a:txBody>
                    <a:bodyPr/>
                    <a:lstStyle/>
                    <a:p>
                      <a:r>
                        <a:rPr lang="en-US" sz="2000" b="1" dirty="0" smtClean="0">
                          <a:latin typeface="Arial" pitchFamily="34" charset="0"/>
                          <a:cs typeface="Arial" pitchFamily="34" charset="0"/>
                        </a:rPr>
                        <a:t>     + </a:t>
                      </a:r>
                      <a:r>
                        <a:rPr lang="en-US" sz="2000" b="1" baseline="0" dirty="0" smtClean="0">
                          <a:latin typeface="Arial" pitchFamily="34" charset="0"/>
                          <a:cs typeface="Arial" pitchFamily="34" charset="0"/>
                        </a:rPr>
                        <a:t>knowledge of general </a:t>
                      </a:r>
                      <a:r>
                        <a:rPr lang="en-US" sz="2000" b="1" dirty="0" smtClean="0">
                          <a:latin typeface="Arial" pitchFamily="34" charset="0"/>
                          <a:cs typeface="Arial" pitchFamily="34" charset="0"/>
                        </a:rPr>
                        <a:t>linguistics</a:t>
                      </a:r>
                      <a:endParaRPr lang="en-US" sz="2000" b="1" dirty="0">
                        <a:latin typeface="Arial" pitchFamily="34" charset="0"/>
                        <a:cs typeface="Arial" pitchFamily="34" charset="0"/>
                      </a:endParaRPr>
                    </a:p>
                  </a:txBody>
                  <a:tcPr/>
                </a:tc>
                <a:tc>
                  <a:txBody>
                    <a:bodyPr/>
                    <a:lstStyle/>
                    <a:p>
                      <a:pPr algn="r"/>
                      <a:r>
                        <a:rPr lang="en-US" sz="2000" b="1" dirty="0" smtClean="0">
                          <a:latin typeface="Arial" pitchFamily="34" charset="0"/>
                          <a:cs typeface="Arial" pitchFamily="34" charset="0"/>
                        </a:rPr>
                        <a:t>9</a:t>
                      </a:r>
                      <a:endParaRPr lang="en-US" sz="2000" b="1" dirty="0">
                        <a:latin typeface="Arial" pitchFamily="34" charset="0"/>
                        <a:cs typeface="Arial" pitchFamily="34" charset="0"/>
                      </a:endParaRPr>
                    </a:p>
                  </a:txBody>
                  <a:tcPr/>
                </a:tc>
              </a:tr>
              <a:tr h="422716">
                <a:tc>
                  <a:txBody>
                    <a:bodyPr/>
                    <a:lstStyle/>
                    <a:p>
                      <a:r>
                        <a:rPr lang="en-US" sz="2000" b="1" dirty="0" smtClean="0">
                          <a:latin typeface="Arial" pitchFamily="34" charset="0"/>
                          <a:cs typeface="Arial" pitchFamily="34" charset="0"/>
                        </a:rPr>
                        <a:t>     + cultural knowledge</a:t>
                      </a:r>
                      <a:endParaRPr lang="en-US" sz="2000" b="1" dirty="0">
                        <a:latin typeface="Arial" pitchFamily="34" charset="0"/>
                        <a:cs typeface="Arial" pitchFamily="34" charset="0"/>
                      </a:endParaRPr>
                    </a:p>
                  </a:txBody>
                  <a:tcPr/>
                </a:tc>
                <a:tc>
                  <a:txBody>
                    <a:bodyPr/>
                    <a:lstStyle/>
                    <a:p>
                      <a:pPr algn="r"/>
                      <a:r>
                        <a:rPr lang="en-US" sz="2000" b="1" dirty="0" smtClean="0">
                          <a:latin typeface="Arial" pitchFamily="34" charset="0"/>
                          <a:cs typeface="Arial" pitchFamily="34" charset="0"/>
                        </a:rPr>
                        <a:t>11</a:t>
                      </a:r>
                      <a:endParaRPr lang="en-US" sz="2000" b="1" dirty="0">
                        <a:latin typeface="Arial" pitchFamily="34" charset="0"/>
                        <a:cs typeface="Arial" pitchFamily="34" charset="0"/>
                      </a:endParaRPr>
                    </a:p>
                  </a:txBody>
                  <a:tcPr/>
                </a:tc>
              </a:tr>
              <a:tr h="422716">
                <a:tc>
                  <a:txBody>
                    <a:bodyPr/>
                    <a:lstStyle/>
                    <a:p>
                      <a:r>
                        <a:rPr lang="en-US" sz="2000" b="1" dirty="0" smtClean="0">
                          <a:latin typeface="Arial" pitchFamily="34" charset="0"/>
                          <a:cs typeface="Arial" pitchFamily="34" charset="0"/>
                        </a:rPr>
                        <a:t>     + English language and skills</a:t>
                      </a:r>
                      <a:endParaRPr lang="en-US" sz="2000" b="1" dirty="0">
                        <a:latin typeface="Arial" pitchFamily="34" charset="0"/>
                        <a:cs typeface="Arial" pitchFamily="34" charset="0"/>
                      </a:endParaRPr>
                    </a:p>
                  </a:txBody>
                  <a:tcPr/>
                </a:tc>
                <a:tc>
                  <a:txBody>
                    <a:bodyPr/>
                    <a:lstStyle/>
                    <a:p>
                      <a:pPr algn="r"/>
                      <a:r>
                        <a:rPr lang="en-US" sz="2000" b="1" dirty="0" smtClean="0">
                          <a:latin typeface="Arial" pitchFamily="34" charset="0"/>
                          <a:cs typeface="Arial" pitchFamily="34" charset="0"/>
                        </a:rPr>
                        <a:t>46</a:t>
                      </a:r>
                      <a:endParaRPr lang="en-US" sz="2000" b="1" dirty="0">
                        <a:latin typeface="Arial" pitchFamily="34" charset="0"/>
                        <a:cs typeface="Arial" pitchFamily="34" charset="0"/>
                      </a:endParaRPr>
                    </a:p>
                  </a:txBody>
                  <a:tcPr/>
                </a:tc>
              </a:tr>
              <a:tr h="422716">
                <a:tc>
                  <a:txBody>
                    <a:bodyPr/>
                    <a:lstStyle/>
                    <a:p>
                      <a:r>
                        <a:rPr lang="en-US" sz="2000" b="1" dirty="0" smtClean="0">
                          <a:latin typeface="Arial" pitchFamily="34" charset="0"/>
                          <a:cs typeface="Arial" pitchFamily="34" charset="0"/>
                        </a:rPr>
                        <a:t>PROFESSIONAL/VOCATIONAL</a:t>
                      </a:r>
                      <a:r>
                        <a:rPr lang="en-US" sz="2000" b="1" baseline="0" dirty="0" smtClean="0">
                          <a:latin typeface="Arial" pitchFamily="34" charset="0"/>
                          <a:cs typeface="Arial" pitchFamily="34" charset="0"/>
                        </a:rPr>
                        <a:t> KNOWLEDGE</a:t>
                      </a:r>
                      <a:endParaRPr lang="en-US" sz="2000" b="1" dirty="0">
                        <a:latin typeface="Arial" pitchFamily="34" charset="0"/>
                        <a:cs typeface="Arial" pitchFamily="34" charset="0"/>
                      </a:endParaRPr>
                    </a:p>
                  </a:txBody>
                  <a:tcPr/>
                </a:tc>
                <a:tc>
                  <a:txBody>
                    <a:bodyPr/>
                    <a:lstStyle/>
                    <a:p>
                      <a:r>
                        <a:rPr lang="en-US" sz="2000" b="1" dirty="0" smtClean="0">
                          <a:latin typeface="Arial" pitchFamily="34" charset="0"/>
                          <a:cs typeface="Arial" pitchFamily="34" charset="0"/>
                        </a:rPr>
                        <a:t>22</a:t>
                      </a:r>
                      <a:endParaRPr lang="en-US" sz="2000" b="1" dirty="0">
                        <a:latin typeface="Arial" pitchFamily="34" charset="0"/>
                        <a:cs typeface="Arial" pitchFamily="34" charset="0"/>
                      </a:endParaRPr>
                    </a:p>
                  </a:txBody>
                  <a:tcPr/>
                </a:tc>
              </a:tr>
              <a:tr h="422716">
                <a:tc>
                  <a:txBody>
                    <a:bodyPr/>
                    <a:lstStyle/>
                    <a:p>
                      <a:r>
                        <a:rPr lang="en-US" sz="2000" b="1" dirty="0" smtClean="0">
                          <a:latin typeface="Arial" pitchFamily="34" charset="0"/>
                          <a:cs typeface="Arial" pitchFamily="34" charset="0"/>
                        </a:rPr>
                        <a:t>PRACTICUM</a:t>
                      </a:r>
                      <a:endParaRPr lang="en-US" sz="2000" b="1" dirty="0">
                        <a:latin typeface="Arial" pitchFamily="34" charset="0"/>
                        <a:cs typeface="Arial" pitchFamily="34" charset="0"/>
                      </a:endParaRPr>
                    </a:p>
                  </a:txBody>
                  <a:tcPr/>
                </a:tc>
                <a:tc>
                  <a:txBody>
                    <a:bodyPr/>
                    <a:lstStyle/>
                    <a:p>
                      <a:r>
                        <a:rPr lang="en-US" sz="2000" b="1" dirty="0" smtClean="0">
                          <a:latin typeface="Arial" pitchFamily="34" charset="0"/>
                          <a:cs typeface="Arial" pitchFamily="34" charset="0"/>
                        </a:rPr>
                        <a:t>3</a:t>
                      </a:r>
                      <a:endParaRPr lang="en-US" sz="2000" b="1" dirty="0">
                        <a:solidFill>
                          <a:srgbClr val="006600"/>
                        </a:solidFill>
                        <a:latin typeface="Arial" pitchFamily="34" charset="0"/>
                        <a:cs typeface="Arial" pitchFamily="34" charset="0"/>
                      </a:endParaRPr>
                    </a:p>
                  </a:txBody>
                  <a:tcPr/>
                </a:tc>
              </a:tr>
              <a:tr h="422716">
                <a:tc>
                  <a:txBody>
                    <a:bodyPr/>
                    <a:lstStyle/>
                    <a:p>
                      <a:r>
                        <a:rPr lang="en-US" sz="2000" b="1" dirty="0" smtClean="0">
                          <a:latin typeface="Arial" pitchFamily="34" charset="0"/>
                          <a:cs typeface="Arial" pitchFamily="34" charset="0"/>
                        </a:rPr>
                        <a:t>GRADUATION THESIS</a:t>
                      </a:r>
                      <a:endParaRPr lang="en-US" sz="2000" b="1" dirty="0">
                        <a:latin typeface="Arial" pitchFamily="34" charset="0"/>
                        <a:cs typeface="Arial" pitchFamily="34" charset="0"/>
                      </a:endParaRPr>
                    </a:p>
                  </a:txBody>
                  <a:tcPr/>
                </a:tc>
                <a:tc>
                  <a:txBody>
                    <a:bodyPr/>
                    <a:lstStyle/>
                    <a:p>
                      <a:r>
                        <a:rPr lang="en-US" sz="2000" b="1" dirty="0" smtClean="0">
                          <a:latin typeface="Arial" pitchFamily="34" charset="0"/>
                          <a:cs typeface="Arial" pitchFamily="34" charset="0"/>
                        </a:rPr>
                        <a:t>5</a:t>
                      </a:r>
                      <a:endParaRPr lang="en-US" sz="2000" b="1" dirty="0">
                        <a:latin typeface="Arial" pitchFamily="34" charset="0"/>
                        <a:cs typeface="Arial" pitchFamily="34"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b="1" dirty="0"/>
              <a:t>Learner-centered instruction</a:t>
            </a:r>
            <a:endParaRPr lang="vi-VN" b="1" dirty="0"/>
          </a:p>
        </p:txBody>
      </p:sp>
      <p:sp>
        <p:nvSpPr>
          <p:cNvPr id="10243" name="Rectangle 3"/>
          <p:cNvSpPr>
            <a:spLocks noGrp="1" noChangeArrowheads="1"/>
          </p:cNvSpPr>
          <p:nvPr>
            <p:ph idx="1"/>
          </p:nvPr>
        </p:nvSpPr>
        <p:spPr>
          <a:xfrm>
            <a:off x="539750" y="1484313"/>
            <a:ext cx="8604250" cy="4968875"/>
          </a:xfrm>
        </p:spPr>
        <p:txBody>
          <a:bodyPr>
            <a:normAutofit fontScale="92500"/>
          </a:bodyPr>
          <a:lstStyle/>
          <a:p>
            <a:r>
              <a:rPr lang="en-US" sz="2600" dirty="0"/>
              <a:t>Learner-centered education aims to create favorable conditions for educational goals - access, equity, quality and democracy - to be accomplished (NIED, 2003).</a:t>
            </a:r>
          </a:p>
          <a:p>
            <a:r>
              <a:rPr lang="en-US" sz="2600" dirty="0"/>
              <a:t>Characteristics</a:t>
            </a:r>
            <a:r>
              <a:rPr lang="en-US" sz="2400" dirty="0"/>
              <a:t> </a:t>
            </a:r>
          </a:p>
          <a:p>
            <a:pPr lvl="1"/>
            <a:r>
              <a:rPr lang="en-US" dirty="0"/>
              <a:t>a stronger focus on the learner as an individual; </a:t>
            </a:r>
          </a:p>
          <a:p>
            <a:pPr lvl="1"/>
            <a:r>
              <a:rPr lang="en-US" dirty="0"/>
              <a:t>a corresponding shift from a focus on teaching to a focus on learners and learning;</a:t>
            </a:r>
          </a:p>
          <a:p>
            <a:pPr lvl="1"/>
            <a:r>
              <a:rPr lang="en-US" dirty="0"/>
              <a:t>consideration of differences in learning styles and learning strategies; and</a:t>
            </a:r>
          </a:p>
          <a:p>
            <a:pPr lvl="1"/>
            <a:r>
              <a:rPr lang="en-US" dirty="0"/>
              <a:t>various manifestations of humanism. (</a:t>
            </a:r>
            <a:r>
              <a:rPr lang="en-US" dirty="0" err="1"/>
              <a:t>Hoven</a:t>
            </a:r>
            <a:r>
              <a:rPr lang="en-US" dirty="0"/>
              <a:t>, 1999)</a:t>
            </a:r>
            <a:r>
              <a:rPr lang="vi-VN" sz="2400"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b="1" dirty="0"/>
              <a:t>Learner-centered instruction</a:t>
            </a:r>
            <a:endParaRPr lang="vi-VN" b="1" dirty="0"/>
          </a:p>
        </p:txBody>
      </p:sp>
      <p:sp>
        <p:nvSpPr>
          <p:cNvPr id="11267" name="Rectangle 3"/>
          <p:cNvSpPr>
            <a:spLocks noGrp="1" noChangeArrowheads="1"/>
          </p:cNvSpPr>
          <p:nvPr>
            <p:ph idx="1"/>
          </p:nvPr>
        </p:nvSpPr>
        <p:spPr>
          <a:xfrm>
            <a:off x="539750" y="1600200"/>
            <a:ext cx="8208963" cy="4565650"/>
          </a:xfrm>
        </p:spPr>
        <p:txBody>
          <a:bodyPr>
            <a:normAutofit/>
          </a:bodyPr>
          <a:lstStyle/>
          <a:p>
            <a:r>
              <a:rPr lang="en-US" sz="2400" dirty="0"/>
              <a:t>Learner-centered instruction draws heavily upon </a:t>
            </a:r>
            <a:r>
              <a:rPr lang="en-US" sz="2400" b="1" dirty="0"/>
              <a:t>constructivism</a:t>
            </a:r>
            <a:r>
              <a:rPr lang="en-US" sz="2400" dirty="0"/>
              <a:t> with the assumption that deep learning occurs when learners are actively engaged in the construction of knowledge for themselves (</a:t>
            </a:r>
            <a:r>
              <a:rPr lang="en-US" sz="2400" dirty="0" err="1"/>
              <a:t>Pulist</a:t>
            </a:r>
            <a:r>
              <a:rPr lang="en-US" sz="2400" dirty="0"/>
              <a:t>, 2005)</a:t>
            </a:r>
            <a:r>
              <a:rPr lang="vi-VN" sz="2400" dirty="0"/>
              <a:t> </a:t>
            </a:r>
          </a:p>
          <a:p>
            <a:r>
              <a:rPr lang="en-US" sz="2400" dirty="0"/>
              <a:t>Teachers are expected to understand their learners’ views, beliefs and needs and to support capacities already existing in the learners to bring about desired learning outcomes (</a:t>
            </a:r>
            <a:r>
              <a:rPr lang="en-US" sz="2400" dirty="0" err="1"/>
              <a:t>Schuh</a:t>
            </a:r>
            <a:r>
              <a:rPr lang="en-US" sz="2400" dirty="0"/>
              <a:t>, 2003).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b="1" dirty="0"/>
              <a:t>Learner-centered instruction</a:t>
            </a:r>
            <a:endParaRPr lang="vi-VN" b="1" dirty="0"/>
          </a:p>
        </p:txBody>
      </p:sp>
      <p:sp>
        <p:nvSpPr>
          <p:cNvPr id="77827" name="Rectangle 3"/>
          <p:cNvSpPr>
            <a:spLocks noGrp="1" noChangeArrowheads="1"/>
          </p:cNvSpPr>
          <p:nvPr>
            <p:ph idx="1"/>
          </p:nvPr>
        </p:nvSpPr>
        <p:spPr/>
        <p:txBody>
          <a:bodyPr>
            <a:normAutofit/>
          </a:bodyPr>
          <a:lstStyle/>
          <a:p>
            <a:r>
              <a:rPr lang="en-US" sz="2400" dirty="0"/>
              <a:t>Learning goals are realized by active collaboration between the teacher and learners who have a shared knowledge of what learning means and how it can be best promoted within each individual learner by drawing on the learner’s own unique talents, capacities and experiences (McCombs, 1997)</a:t>
            </a:r>
            <a:endParaRPr lang="vi-V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bldLvl="3"/>
    </p:bld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1050</TotalTime>
  <Words>1183</Words>
  <Application>Microsoft Office PowerPoint</Application>
  <PresentationFormat>On-screen Show (4:3)</PresentationFormat>
  <Paragraphs>184</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An Examination of Task in the English Language Teacher Training Program at Some Universities in Vietnam: a Learner-Centered Perspective</vt:lpstr>
      <vt:lpstr>Outline</vt:lpstr>
      <vt:lpstr>Introduction</vt:lpstr>
      <vt:lpstr>A social constructivist model of the teaching – learning process (Williams and Burden, 1997)</vt:lpstr>
      <vt:lpstr>Background</vt:lpstr>
      <vt:lpstr>Background</vt:lpstr>
      <vt:lpstr>Learner-centered instruction</vt:lpstr>
      <vt:lpstr>Learner-centered instruction</vt:lpstr>
      <vt:lpstr>Learner-centered instruction</vt:lpstr>
      <vt:lpstr>Research methodology</vt:lpstr>
      <vt:lpstr>Research methodology</vt:lpstr>
      <vt:lpstr>Research methodology</vt:lpstr>
      <vt:lpstr>Findings and discussion</vt:lpstr>
      <vt:lpstr>Findings and discussion</vt:lpstr>
      <vt:lpstr>Findings and discussion</vt:lpstr>
      <vt:lpstr>Findings and discussion</vt:lpstr>
      <vt:lpstr>Findings and discussion</vt:lpstr>
      <vt:lpstr>Conclusion and implications</vt:lpstr>
      <vt:lpstr>Conclusion and implications</vt:lpstr>
      <vt:lpstr>Conclusion and implications</vt:lpstr>
      <vt:lpstr>Conclusion and implications</vt:lpstr>
      <vt:lpstr>Conclusion and implications</vt:lpstr>
      <vt:lpstr>Slide 23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Constraints on the Development of a Learner-centered Curriculum: A Case Study of EFL Teacher Education in Viet Nam</dc:title>
  <dc:creator>hung54</dc:creator>
  <cp:lastModifiedBy>Hung Dang Van</cp:lastModifiedBy>
  <cp:revision>110</cp:revision>
  <dcterms:created xsi:type="dcterms:W3CDTF">2009-03-23T14:09:25Z</dcterms:created>
  <dcterms:modified xsi:type="dcterms:W3CDTF">2011-09-09T05:00:36Z</dcterms:modified>
</cp:coreProperties>
</file>